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9" r:id="rId2"/>
    <p:sldId id="265" r:id="rId3"/>
    <p:sldId id="271" r:id="rId4"/>
    <p:sldId id="262" r:id="rId5"/>
    <p:sldId id="274" r:id="rId6"/>
    <p:sldId id="263" r:id="rId7"/>
    <p:sldId id="260" r:id="rId8"/>
    <p:sldId id="275" r:id="rId9"/>
    <p:sldId id="276" r:id="rId10"/>
    <p:sldId id="272" r:id="rId1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37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B33E3-22C0-463A-838B-7B251578065C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CB077-A9B6-4DF0-BF71-F34D2E05C3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27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3956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967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38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59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17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16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92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584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59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395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1315" y="485421"/>
            <a:ext cx="158014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48165" y="2209346"/>
            <a:ext cx="15807769" cy="4115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61020D2-6322-83D6-D8F5-5C3F48051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6450" y="6150553"/>
            <a:ext cx="7767109" cy="436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ject 10">
            <a:extLst>
              <a:ext uri="{FF2B5EF4-FFF2-40B4-BE49-F238E27FC236}">
                <a16:creationId xmlns:a16="http://schemas.microsoft.com/office/drawing/2014/main" xmlns="" id="{DEB149AD-919F-BB6D-7049-0581834740F8}"/>
              </a:ext>
            </a:extLst>
          </p:cNvPr>
          <p:cNvPicPr/>
          <p:nvPr/>
        </p:nvPicPr>
        <p:blipFill rotWithShape="1">
          <a:blip r:embed="rId7" cstate="print"/>
          <a:srcRect r="5308"/>
          <a:stretch/>
        </p:blipFill>
        <p:spPr>
          <a:xfrm>
            <a:off x="3270250" y="6108643"/>
            <a:ext cx="6700889" cy="4407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3D32C8-E080-411D-B295-E4AB0915BB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00" b="18800"/>
          <a:stretch/>
        </p:blipFill>
        <p:spPr>
          <a:xfrm>
            <a:off x="8675159" y="1505566"/>
            <a:ext cx="10058400" cy="422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611EFA-066C-6B69-4F8B-4DD1AC29710A}"/>
              </a:ext>
            </a:extLst>
          </p:cNvPr>
          <p:cNvSpPr txBox="1"/>
          <p:nvPr/>
        </p:nvSpPr>
        <p:spPr>
          <a:xfrm>
            <a:off x="2736850" y="2576665"/>
            <a:ext cx="4770287" cy="144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600" b="1" spc="-15" dirty="0">
                <a:latin typeface="Times New Roman"/>
                <a:cs typeface="Times New Roman"/>
              </a:rPr>
              <a:t>Бессмертный полк 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600" b="1" spc="-15" dirty="0">
                <a:latin typeface="Times New Roman"/>
                <a:cs typeface="Times New Roman"/>
              </a:rPr>
              <a:t>для автомобилистов</a:t>
            </a:r>
            <a:endParaRPr lang="ru-RU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3564" y="2467832"/>
            <a:ext cx="11367835" cy="7581178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spc="15" dirty="0">
                <a:latin typeface="Times New Roman"/>
                <a:cs typeface="Times New Roman"/>
              </a:rPr>
              <a:t>Для оформления окон можно самостоятельно </a:t>
            </a:r>
            <a:r>
              <a:rPr lang="ru-RU" sz="3600" b="1" spc="15" dirty="0">
                <a:latin typeface="Times New Roman"/>
                <a:cs typeface="Times New Roman"/>
              </a:rPr>
              <a:t>нарисовать рисунок или воспользоваться готовыми трафаретами</a:t>
            </a:r>
            <a:r>
              <a:rPr lang="ru-RU" sz="3600" spc="15" dirty="0">
                <a:latin typeface="Times New Roman"/>
                <a:cs typeface="Times New Roman"/>
              </a:rPr>
              <a:t>, которые «Движение первых» разместит в открытом доступе для использования. </a:t>
            </a: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3600" spc="15" dirty="0">
              <a:latin typeface="Times New Roman"/>
              <a:cs typeface="Times New Roman"/>
            </a:endParaRP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dirty="0">
                <a:latin typeface="Times New Roman"/>
                <a:cs typeface="Times New Roman"/>
              </a:rPr>
              <a:t>Приглашаем принять участие в онлайн-акции в группе «</a:t>
            </a:r>
            <a:r>
              <a:rPr lang="ru-RU" sz="3600" dirty="0" err="1">
                <a:latin typeface="Times New Roman"/>
                <a:cs typeface="Times New Roman"/>
              </a:rPr>
              <a:t>ВКонтакте</a:t>
            </a:r>
            <a:r>
              <a:rPr lang="ru-RU" sz="3600" dirty="0">
                <a:latin typeface="Times New Roman"/>
                <a:cs typeface="Times New Roman"/>
              </a:rPr>
              <a:t>» «Движения первых» </a:t>
            </a:r>
            <a:r>
              <a:rPr lang="ru-RU" sz="3600" b="1" dirty="0">
                <a:latin typeface="Times New Roman"/>
                <a:cs typeface="Times New Roman"/>
              </a:rPr>
              <a:t>по созданию трафаретов</a:t>
            </a:r>
            <a:r>
              <a:rPr lang="ru-RU" sz="3600" dirty="0">
                <a:latin typeface="Times New Roman"/>
                <a:cs typeface="Times New Roman"/>
              </a:rPr>
              <a:t>, и, возможно, ваш трафарет, украсит окна России </a:t>
            </a:r>
            <a:r>
              <a:rPr lang="ru-RU" sz="3600" b="1" dirty="0">
                <a:latin typeface="Times New Roman"/>
                <a:cs typeface="Times New Roman"/>
              </a:rPr>
              <a:t>в разных населенных пунктах страны.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138615" y="2013723"/>
            <a:ext cx="9589835" cy="8771487"/>
            <a:chOff x="3297645" y="5513903"/>
            <a:chExt cx="17172735" cy="8771487"/>
          </a:xfrm>
        </p:grpSpPr>
        <p:sp>
          <p:nvSpPr>
            <p:cNvPr id="13" name="object 13"/>
            <p:cNvSpPr/>
            <p:nvPr/>
          </p:nvSpPr>
          <p:spPr>
            <a:xfrm flipV="1">
              <a:off x="3319376" y="5513903"/>
              <a:ext cx="17151004" cy="302359"/>
            </a:xfrm>
            <a:custGeom>
              <a:avLst/>
              <a:gdLst/>
              <a:ahLst/>
              <a:cxnLst/>
              <a:rect l="l" t="t" r="r" b="b"/>
              <a:pathLst>
                <a:path w="12295505">
                  <a:moveTo>
                    <a:pt x="0" y="0"/>
                  </a:moveTo>
                  <a:lnTo>
                    <a:pt x="12295039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297645" y="14116449"/>
              <a:ext cx="17151003" cy="168941"/>
            </a:xfrm>
            <a:custGeom>
              <a:avLst/>
              <a:gdLst/>
              <a:ahLst/>
              <a:cxnLst/>
              <a:rect l="l" t="t" r="r" b="b"/>
              <a:pathLst>
                <a:path w="12190730">
                  <a:moveTo>
                    <a:pt x="0" y="0"/>
                  </a:moveTo>
                  <a:lnTo>
                    <a:pt x="12190171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B9D479-2094-4A4D-8FDF-595F5C1F6B25}"/>
              </a:ext>
            </a:extLst>
          </p:cNvPr>
          <p:cNvSpPr txBox="1"/>
          <p:nvPr/>
        </p:nvSpPr>
        <p:spPr>
          <a:xfrm>
            <a:off x="2144965" y="1356495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F91F532-69A0-4CAC-8B9E-F071162013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334833" y="4607739"/>
            <a:ext cx="4481302" cy="60085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FD3771-BBAA-4BE8-9BEC-82702EC901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38450" y="1429075"/>
            <a:ext cx="4300070" cy="53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35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0044" y="1251702"/>
            <a:ext cx="17578135" cy="109196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15" dirty="0">
                <a:latin typeface="Times New Roman"/>
                <a:cs typeface="Times New Roman"/>
              </a:rPr>
              <a:t>Варианты участия для общественного и служебного транспорта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35307F-8135-E591-B734-36891FA463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6752" y="2343668"/>
            <a:ext cx="6421434" cy="428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38061E0-923F-2FC7-51E2-F2A8501A61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7450" y="2412509"/>
            <a:ext cx="6705600" cy="41998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F64ABC-183C-0C16-8434-E5CD438276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6979" y="6935404"/>
            <a:ext cx="6670088" cy="377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62C72A-94CB-DC89-322E-2FD9933F98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9250" y="6941119"/>
            <a:ext cx="5867401" cy="379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0D4E92-C811-9400-8121-E042BFEF20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9930" y="6935405"/>
            <a:ext cx="4407459" cy="37797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5913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2131655" y="1428246"/>
            <a:ext cx="15845195" cy="156190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2400" b="1" spc="5" dirty="0">
                <a:latin typeface="Times New Roman"/>
                <a:cs typeface="Times New Roman"/>
              </a:rPr>
              <a:t>Тем, </a:t>
            </a:r>
            <a:r>
              <a:rPr lang="ru-RU" sz="2800" b="1" spc="10" dirty="0">
                <a:latin typeface="Times New Roman"/>
                <a:cs typeface="Times New Roman"/>
              </a:rPr>
              <a:t>кто работает в День Победы, предлагается сделать бейдж с информацией о ветеране, который  благодарный потомок сможет носить в течение всего праздничного дня.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300" spc="-15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AA732BC-4EA8-3890-3A27-C902DF567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449" y="3128872"/>
            <a:ext cx="5532995" cy="619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A1770F-F257-7A8A-3753-A4CEA33539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86"/>
          <a:stretch/>
        </p:blipFill>
        <p:spPr>
          <a:xfrm>
            <a:off x="445603" y="3140075"/>
            <a:ext cx="7985449" cy="618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54175BD-8E9B-7162-4595-54E0D4B523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4240" y="3140075"/>
            <a:ext cx="4237021" cy="618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3041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758" y="356948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920504" y="2304130"/>
            <a:ext cx="17695916" cy="1131015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2800" b="1" spc="-15" dirty="0">
                <a:latin typeface="Times New Roman"/>
                <a:cs typeface="Times New Roman"/>
              </a:rPr>
              <a:t>Бессмертный полк: портреты героев на одежде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23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1DA0B5-080F-3886-F69B-D55EF288E9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0044" b="10044"/>
          <a:stretch/>
        </p:blipFill>
        <p:spPr>
          <a:xfrm>
            <a:off x="4065115" y="3749675"/>
            <a:ext cx="5990744" cy="5990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8E82E3-ED37-ADC3-A775-4608621726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2"/>
          <a:stretch/>
        </p:blipFill>
        <p:spPr>
          <a:xfrm>
            <a:off x="12642850" y="3856388"/>
            <a:ext cx="4406422" cy="5884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6424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37881" y="1779447"/>
            <a:ext cx="9919169" cy="2358851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Трансляция портретов ветеранов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на медиафасадах и светодиодных экранах региона;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на местных телеканалах 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(в формате второго экрана, врезанного в основную программу вещания).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object 10">
            <a:extLst>
              <a:ext uri="{FF2B5EF4-FFF2-40B4-BE49-F238E27FC236}">
                <a16:creationId xmlns:a16="http://schemas.microsoft.com/office/drawing/2014/main" xmlns="" id="{561385A2-2C67-98E9-33E8-B089A2F2A8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557" y="2826562"/>
            <a:ext cx="137549" cy="132310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xmlns="" id="{12C86D2A-1FDB-0DA5-ABE1-3E6571BE94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557" y="3368675"/>
            <a:ext cx="137549" cy="1323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F2AF7A5-8C43-1324-1642-822A097415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19050" y="1595490"/>
            <a:ext cx="5161652" cy="410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92B2C34-8B3E-D761-2792-9B9F3E1659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26"/>
          <a:stretch/>
        </p:blipFill>
        <p:spPr>
          <a:xfrm>
            <a:off x="11553190" y="6097104"/>
            <a:ext cx="7620000" cy="4528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EB4150-14AF-6470-47F4-9FC444E5E1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430" y="4500515"/>
            <a:ext cx="9781620" cy="550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24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4450" y="4130675"/>
            <a:ext cx="9325023" cy="5004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51397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57594" y="1810250"/>
            <a:ext cx="14366656" cy="189218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Панно памяти героев: истории, присланные до 30 апреля 2023 года</a:t>
            </a:r>
            <a:endParaRPr lang="en-US" sz="315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en-US" sz="60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en-US" sz="6000" b="1" spc="-5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olkrf</a:t>
            </a:r>
            <a:r>
              <a:rPr lang="en-US" sz="60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.ru</a:t>
            </a:r>
            <a:endParaRPr sz="60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07777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45D2DED-CDD7-82FC-35E5-3B061BFB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1"/>
          <a:stretch/>
        </p:blipFill>
        <p:spPr>
          <a:xfrm>
            <a:off x="726077" y="4054475"/>
            <a:ext cx="8995105" cy="5014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996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2171" y="1408453"/>
            <a:ext cx="15215935" cy="293349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200" b="1" spc="-5" dirty="0">
                <a:latin typeface="Times New Roman"/>
                <a:cs typeface="Times New Roman"/>
              </a:rPr>
              <a:t>Оформление портрета ветерана на сайте Бессмертного полка России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200" b="1" spc="-5" dirty="0">
                <a:latin typeface="Times New Roman"/>
                <a:cs typeface="Times New Roman"/>
              </a:rPr>
              <a:t> </a:t>
            </a:r>
            <a:r>
              <a:rPr lang="en-US" sz="44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polkrf.ru</a:t>
            </a:r>
            <a:r>
              <a:rPr lang="ru-RU" sz="44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endParaRPr lang="ru-RU" sz="3150" b="1" spc="-5" dirty="0">
              <a:latin typeface="Times New Roman"/>
              <a:cs typeface="Times New Roman"/>
            </a:endParaRP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2300" spc="1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2FB8D55-A203-28B5-017B-11A186DDB9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982"/>
          <a:stretch/>
        </p:blipFill>
        <p:spPr>
          <a:xfrm>
            <a:off x="1822450" y="3561373"/>
            <a:ext cx="7922435" cy="57697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05BB1F5-83AD-2221-A2F7-060680D8DF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10509250" y="3551904"/>
            <a:ext cx="8127890" cy="580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0043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2131655" y="1428246"/>
            <a:ext cx="15845195" cy="138448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3200" b="1" spc="5" dirty="0">
                <a:latin typeface="Times New Roman"/>
                <a:cs typeface="Times New Roman"/>
              </a:rPr>
              <a:t>ВСЕРОССИЙСКАЯ АКЦИЯ «МОЙ ГЕРОЙ»</a:t>
            </a:r>
            <a:endParaRPr lang="ru-RU" sz="3200" b="1" spc="10" dirty="0">
              <a:latin typeface="Times New Roman"/>
              <a:cs typeface="Times New Roman"/>
            </a:endParaRP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32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xmlns="" id="{B9474966-6317-45FF-9B73-7863C1B54C51}"/>
              </a:ext>
            </a:extLst>
          </p:cNvPr>
          <p:cNvSpPr txBox="1"/>
          <p:nvPr/>
        </p:nvSpPr>
        <p:spPr>
          <a:xfrm>
            <a:off x="2113215" y="2433422"/>
            <a:ext cx="12587035" cy="7768793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b="1" spc="15" dirty="0">
                <a:latin typeface="Times New Roman"/>
                <a:cs typeface="Times New Roman"/>
              </a:rPr>
              <a:t>Чтобы присоединиться к акции необходимо:</a:t>
            </a: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3600" b="1" spc="15" dirty="0">
              <a:latin typeface="Times New Roman"/>
              <a:cs typeface="Times New Roman"/>
            </a:endParaRP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spc="15" dirty="0">
                <a:latin typeface="Times New Roman"/>
                <a:cs typeface="Times New Roman"/>
              </a:rPr>
              <a:t>оформить фотографию </a:t>
            </a:r>
            <a:r>
              <a:rPr lang="ru-RU" sz="3200" spc="15" dirty="0">
                <a:latin typeface="Times New Roman"/>
                <a:cs typeface="Times New Roman"/>
              </a:rPr>
              <a:t>члена семьи – участника Великой Отечественной войны, труженика тыла, партизана, пионера-героя на сайте Бессмертного полка России </a:t>
            </a:r>
            <a:r>
              <a:rPr lang="ru-RU" sz="2000" b="1" spc="-5" dirty="0">
                <a:latin typeface="Times New Roman"/>
                <a:cs typeface="Times New Roman"/>
              </a:rPr>
              <a:t> </a:t>
            </a:r>
            <a:r>
              <a:rPr lang="en-US" sz="32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polkrf.ru</a:t>
            </a:r>
            <a:r>
              <a:rPr lang="ru-RU" sz="3200" b="1" spc="-5" dirty="0">
                <a:latin typeface="Times New Roman"/>
                <a:cs typeface="Times New Roman"/>
              </a:rPr>
              <a:t>;</a:t>
            </a: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spc="15" dirty="0">
                <a:latin typeface="Times New Roman"/>
                <a:cs typeface="Times New Roman"/>
              </a:rPr>
              <a:t>поставить оформленную фотографию вместо аватара </a:t>
            </a:r>
            <a:r>
              <a:rPr lang="ru-RU" sz="3200" spc="15" dirty="0">
                <a:latin typeface="Times New Roman"/>
                <a:cs typeface="Times New Roman"/>
              </a:rPr>
              <a:t>в своих социальных сетях – «</a:t>
            </a:r>
            <a:r>
              <a:rPr lang="ru-RU" sz="3200" spc="15" dirty="0" err="1">
                <a:latin typeface="Times New Roman"/>
                <a:cs typeface="Times New Roman"/>
              </a:rPr>
              <a:t>Вконтакте</a:t>
            </a:r>
            <a:r>
              <a:rPr lang="ru-RU" sz="3200" spc="15" dirty="0">
                <a:latin typeface="Times New Roman"/>
                <a:cs typeface="Times New Roman"/>
              </a:rPr>
              <a:t>», «Одноклассники» или в профиле </a:t>
            </a:r>
            <a:r>
              <a:rPr lang="ru-RU" sz="3200" spc="15" dirty="0" err="1">
                <a:latin typeface="Times New Roman"/>
                <a:cs typeface="Times New Roman"/>
              </a:rPr>
              <a:t>Telegram’а</a:t>
            </a:r>
            <a:r>
              <a:rPr lang="ru-RU" sz="3200" spc="15" dirty="0">
                <a:latin typeface="Times New Roman"/>
                <a:cs typeface="Times New Roman"/>
              </a:rPr>
              <a:t>;</a:t>
            </a: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dirty="0">
                <a:latin typeface="Times New Roman"/>
                <a:cs typeface="Times New Roman"/>
              </a:rPr>
              <a:t>поделиться историей своего Героя: </a:t>
            </a:r>
            <a:r>
              <a:rPr lang="ru-RU" sz="3200" dirty="0">
                <a:latin typeface="Times New Roman"/>
                <a:cs typeface="Times New Roman"/>
              </a:rPr>
              <a:t>рассказать на личных страницах о его судьбе и подвиге с </a:t>
            </a:r>
            <a:r>
              <a:rPr lang="ru-RU" sz="3200" dirty="0" err="1">
                <a:latin typeface="Times New Roman"/>
                <a:cs typeface="Times New Roman"/>
              </a:rPr>
              <a:t>хэштегом</a:t>
            </a:r>
            <a:r>
              <a:rPr lang="ru-RU" sz="3200" dirty="0">
                <a:latin typeface="Times New Roman"/>
                <a:cs typeface="Times New Roman"/>
              </a:rPr>
              <a:t> #нашБессмертныйполк.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346378-D2E0-4322-A761-71F6F73464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17245" y="1550732"/>
            <a:ext cx="5832642" cy="87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02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4965" y="6880938"/>
            <a:ext cx="14706600" cy="407579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spc="15" dirty="0">
                <a:latin typeface="Times New Roman"/>
                <a:cs typeface="Times New Roman"/>
              </a:rPr>
              <a:t>В ходе акции с 1 по 9 мая предлагаем каждому жителю России </a:t>
            </a:r>
            <a:r>
              <a:rPr lang="ru-RU" sz="3600" b="1" spc="15" dirty="0">
                <a:latin typeface="Times New Roman"/>
                <a:cs typeface="Times New Roman"/>
              </a:rPr>
              <a:t>украсить окна своих квартир, домов, а также окна образовательных и других организаций</a:t>
            </a:r>
            <a:r>
              <a:rPr lang="ru-RU" sz="3600" spc="15" dirty="0">
                <a:latin typeface="Times New Roman"/>
                <a:cs typeface="Times New Roman"/>
              </a:rPr>
              <a:t> символами Великой Победы – георгиевскими лентами, красными звездами, словами благодарности в адрес ветеранов.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73564" y="7080254"/>
            <a:ext cx="12295504" cy="3682730"/>
            <a:chOff x="3373376" y="6214681"/>
            <a:chExt cx="12295505" cy="3682730"/>
          </a:xfrm>
        </p:grpSpPr>
        <p:sp>
          <p:nvSpPr>
            <p:cNvPr id="13" name="object 13"/>
            <p:cNvSpPr/>
            <p:nvPr/>
          </p:nvSpPr>
          <p:spPr>
            <a:xfrm>
              <a:off x="3373376" y="6214681"/>
              <a:ext cx="12295505" cy="0"/>
            </a:xfrm>
            <a:custGeom>
              <a:avLst/>
              <a:gdLst/>
              <a:ahLst/>
              <a:cxnLst/>
              <a:rect l="l" t="t" r="r" b="b"/>
              <a:pathLst>
                <a:path w="12295505">
                  <a:moveTo>
                    <a:pt x="0" y="0"/>
                  </a:moveTo>
                  <a:lnTo>
                    <a:pt x="12295039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373376" y="9643680"/>
              <a:ext cx="12190730" cy="253731"/>
            </a:xfrm>
            <a:custGeom>
              <a:avLst/>
              <a:gdLst/>
              <a:ahLst/>
              <a:cxnLst/>
              <a:rect l="l" t="t" r="r" b="b"/>
              <a:pathLst>
                <a:path w="12190730">
                  <a:moveTo>
                    <a:pt x="0" y="0"/>
                  </a:moveTo>
                  <a:lnTo>
                    <a:pt x="12190171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B9D479-2094-4A4D-8FDF-595F5C1F6B25}"/>
              </a:ext>
            </a:extLst>
          </p:cNvPr>
          <p:cNvSpPr txBox="1"/>
          <p:nvPr/>
        </p:nvSpPr>
        <p:spPr>
          <a:xfrm>
            <a:off x="2144965" y="1356495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D2DBBA4-C44C-4D8C-8234-296C0A97BC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5314" y="2419125"/>
            <a:ext cx="6086309" cy="40180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D70810-C2F0-4F2F-821B-5E8640FC66E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314" y="2433116"/>
            <a:ext cx="4379807" cy="40040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CC0FF3C-5FBA-4412-B3C3-80AC2995712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920798" y="2433115"/>
            <a:ext cx="5403769" cy="40285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</TotalTime>
  <Words>401</Words>
  <Application>Microsoft Office PowerPoint</Application>
  <PresentationFormat>Произвольный</PresentationFormat>
  <Paragraphs>66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Байбулова</dc:creator>
  <cp:lastModifiedBy>R1</cp:lastModifiedBy>
  <cp:revision>115</cp:revision>
  <cp:lastPrinted>2023-04-12T09:20:41Z</cp:lastPrinted>
  <dcterms:created xsi:type="dcterms:W3CDTF">2023-03-31T11:01:01Z</dcterms:created>
  <dcterms:modified xsi:type="dcterms:W3CDTF">2023-05-02T13:06:01Z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2023-03-31T00:00:00Z</vt:filetime>
  </property>
</Properties>
</file>